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4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A!$M$7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F536-4B50-A6BA-98855E8E591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F536-4B50-A6BA-98855E8E59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F536-4B50-A6BA-98855E8E59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F536-4B50-A6BA-98855E8E591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F536-4B50-A6BA-98855E8E591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F536-4B50-A6BA-98855E8E591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F536-4B50-A6BA-98855E8E591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F536-4B50-A6BA-98855E8E591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F536-4B50-A6BA-98855E8E591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F536-4B50-A6BA-98855E8E591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F536-4B50-A6BA-98855E8E591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F536-4B50-A6BA-98855E8E591E}"/>
              </c:ext>
            </c:extLst>
          </c:dPt>
          <c:dLbls>
            <c:dLbl>
              <c:idx val="0"/>
              <c:layout>
                <c:manualLayout>
                  <c:x val="0.22638020716898499"/>
                  <c:y val="3.564124337399000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536-4B50-A6BA-98855E8E591E}"/>
                </c:ext>
              </c:extLst>
            </c:dLbl>
            <c:dLbl>
              <c:idx val="1"/>
              <c:layout>
                <c:manualLayout>
                  <c:x val="2.8016232067351512E-2"/>
                  <c:y val="-0.114382430137409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536-4B50-A6BA-98855E8E591E}"/>
                </c:ext>
              </c:extLst>
            </c:dLbl>
            <c:dLbl>
              <c:idx val="2"/>
              <c:layout>
                <c:manualLayout>
                  <c:x val="6.9610759671356534E-2"/>
                  <c:y val="1.916027377606737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536-4B50-A6BA-98855E8E591E}"/>
                </c:ext>
              </c:extLst>
            </c:dLbl>
            <c:dLbl>
              <c:idx val="3"/>
              <c:layout>
                <c:manualLayout>
                  <c:x val="4.0657992941159578E-2"/>
                  <c:y val="0.1093353404353866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536-4B50-A6BA-98855E8E591E}"/>
                </c:ext>
              </c:extLst>
            </c:dLbl>
            <c:dLbl>
              <c:idx val="4"/>
              <c:layout>
                <c:manualLayout>
                  <c:x val="-1.2466579309867038E-2"/>
                  <c:y val="0.13054063095054294"/>
                </c:manualLayout>
              </c:layout>
              <c:spPr>
                <a:pattFill prst="pct75">
                  <a:fgClr>
                    <a:schemeClr val="dk1">
                      <a:lumMod val="75000"/>
                      <a:lumOff val="25000"/>
                    </a:schemeClr>
                  </a:fgClr>
                  <a:bgClr>
                    <a:schemeClr val="dk1">
                      <a:lumMod val="65000"/>
                      <a:lumOff val="35000"/>
                    </a:scheme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00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885656643219092"/>
                      <c:h val="8.63071895424836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F536-4B50-A6BA-98855E8E591E}"/>
                </c:ext>
              </c:extLst>
            </c:dLbl>
            <c:dLbl>
              <c:idx val="5"/>
              <c:layout>
                <c:manualLayout>
                  <c:x val="-1.3464564874478899E-2"/>
                  <c:y val="0.101297411352992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536-4B50-A6BA-98855E8E591E}"/>
                </c:ext>
              </c:extLst>
            </c:dLbl>
            <c:dLbl>
              <c:idx val="6"/>
              <c:layout>
                <c:manualLayout>
                  <c:x val="-1.3621434776683945E-2"/>
                  <c:y val="2.74085224641037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F536-4B50-A6BA-98855E8E591E}"/>
                </c:ext>
              </c:extLst>
            </c:dLbl>
            <c:dLbl>
              <c:idx val="7"/>
              <c:layout>
                <c:manualLayout>
                  <c:x val="-7.4584771625347671E-2"/>
                  <c:y val="5.786114970922752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536-4B50-A6BA-98855E8E591E}"/>
                </c:ext>
              </c:extLst>
            </c:dLbl>
            <c:dLbl>
              <c:idx val="8"/>
              <c:layout>
                <c:manualLayout>
                  <c:x val="-1.0961055520805963E-3"/>
                  <c:y val="6.5459832226853398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536-4B50-A6BA-98855E8E591E}"/>
                </c:ext>
              </c:extLst>
            </c:dLbl>
            <c:dLbl>
              <c:idx val="9"/>
              <c:layout>
                <c:manualLayout>
                  <c:x val="9.1649866988666884E-3"/>
                  <c:y val="-7.40067418043333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F536-4B50-A6BA-98855E8E591E}"/>
                </c:ext>
              </c:extLst>
            </c:dLbl>
            <c:dLbl>
              <c:idx val="10"/>
              <c:layout>
                <c:manualLayout>
                  <c:x val="5.0572536993753109E-2"/>
                  <c:y val="-0.1158347485976017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F536-4B50-A6BA-98855E8E591E}"/>
                </c:ext>
              </c:extLst>
            </c:dLbl>
            <c:dLbl>
              <c:idx val="11"/>
              <c:layout>
                <c:manualLayout>
                  <c:x val="9.8034533047284836E-2"/>
                  <c:y val="-3.779553291132729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536-4B50-A6BA-98855E8E591E}"/>
                </c:ext>
              </c:extLst>
            </c:dLbl>
            <c:dLbl>
              <c:idx val="12"/>
              <c:layout>
                <c:manualLayout>
                  <c:x val="-3.964245870071742E-2"/>
                  <c:y val="-9.80392156862745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F536-4B50-A6BA-98855E8E591E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A!$L$8:$L$19</c:f>
              <c:strCache>
                <c:ptCount val="12"/>
                <c:pt idx="0">
                  <c:v>Clinique ARTMAN</c:v>
                </c:pt>
                <c:pt idx="1">
                  <c:v>Hôpital Foch</c:v>
                </c:pt>
                <c:pt idx="2">
                  <c:v>Institut Curie</c:v>
                </c:pt>
                <c:pt idx="3">
                  <c:v>POMPIDOU</c:v>
                </c:pt>
                <c:pt idx="4">
                  <c:v>Hôpital les 4 villes </c:v>
                </c:pt>
                <c:pt idx="5">
                  <c:v>Clinique du Parc</c:v>
                </c:pt>
                <c:pt idx="6">
                  <c:v>Jeanne Garnier</c:v>
                </c:pt>
                <c:pt idx="7">
                  <c:v>Necker</c:v>
                </c:pt>
                <c:pt idx="8">
                  <c:v>St Josqeph</c:v>
                </c:pt>
                <c:pt idx="9">
                  <c:v>Marie Lanelongue</c:v>
                </c:pt>
                <c:pt idx="10">
                  <c:v>Poursuite d'étude</c:v>
                </c:pt>
                <c:pt idx="11">
                  <c:v>Non communiqué</c:v>
                </c:pt>
              </c:strCache>
            </c:strRef>
          </c:cat>
          <c:val>
            <c:numRef>
              <c:f>A!$M$8:$M$19</c:f>
              <c:numCache>
                <c:formatCode>General</c:formatCode>
                <c:ptCount val="12"/>
                <c:pt idx="0">
                  <c:v>2</c:v>
                </c:pt>
                <c:pt idx="1">
                  <c:v>28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2</c:v>
                </c:pt>
                <c:pt idx="8">
                  <c:v>1</c:v>
                </c:pt>
                <c:pt idx="9">
                  <c:v>1</c:v>
                </c:pt>
                <c:pt idx="10">
                  <c:v>3</c:v>
                </c:pt>
                <c:pt idx="1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F536-4B50-A6BA-98855E8E591E}"/>
            </c:ext>
          </c:extLst>
        </c:ser>
        <c:ser>
          <c:idx val="1"/>
          <c:order val="1"/>
          <c:tx>
            <c:strRef>
              <c:f>A!$N$7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F536-4B50-A6BA-98855E8E591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F536-4B50-A6BA-98855E8E591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F536-4B50-A6BA-98855E8E591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F536-4B50-A6BA-98855E8E591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3-F536-4B50-A6BA-98855E8E591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5-F536-4B50-A6BA-98855E8E591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7-F536-4B50-A6BA-98855E8E591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9-F536-4B50-A6BA-98855E8E591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B-F536-4B50-A6BA-98855E8E591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D-F536-4B50-A6BA-98855E8E591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F-F536-4B50-A6BA-98855E8E591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1-F536-4B50-A6BA-98855E8E591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A!$L$8:$L$19</c:f>
              <c:strCache>
                <c:ptCount val="12"/>
                <c:pt idx="0">
                  <c:v>Clinique ARTMAN</c:v>
                </c:pt>
                <c:pt idx="1">
                  <c:v>Hôpital Foch</c:v>
                </c:pt>
                <c:pt idx="2">
                  <c:v>Institut Curie</c:v>
                </c:pt>
                <c:pt idx="3">
                  <c:v>POMPIDOU</c:v>
                </c:pt>
                <c:pt idx="4">
                  <c:v>Hôpital les 4 villes </c:v>
                </c:pt>
                <c:pt idx="5">
                  <c:v>Clinique du Parc</c:v>
                </c:pt>
                <c:pt idx="6">
                  <c:v>Jeanne Garnier</c:v>
                </c:pt>
                <c:pt idx="7">
                  <c:v>Necker</c:v>
                </c:pt>
                <c:pt idx="8">
                  <c:v>St Josqeph</c:v>
                </c:pt>
                <c:pt idx="9">
                  <c:v>Marie Lanelongue</c:v>
                </c:pt>
                <c:pt idx="10">
                  <c:v>Poursuite d'étude</c:v>
                </c:pt>
                <c:pt idx="11">
                  <c:v>Non communiqué</c:v>
                </c:pt>
              </c:strCache>
            </c:strRef>
          </c:cat>
          <c:val>
            <c:numRef>
              <c:f>A!$N$8:$N$19</c:f>
              <c:numCache>
                <c:formatCode>0.00</c:formatCode>
                <c:ptCount val="12"/>
                <c:pt idx="0">
                  <c:v>3.7037037037037033</c:v>
                </c:pt>
                <c:pt idx="1">
                  <c:v>51.851851851851848</c:v>
                </c:pt>
                <c:pt idx="2">
                  <c:v>7.4074074074074066</c:v>
                </c:pt>
                <c:pt idx="3">
                  <c:v>3.7037037037037033</c:v>
                </c:pt>
                <c:pt idx="4">
                  <c:v>3.7037037037037033</c:v>
                </c:pt>
                <c:pt idx="5">
                  <c:v>1.8518518518518516</c:v>
                </c:pt>
                <c:pt idx="6">
                  <c:v>1.8518518518518516</c:v>
                </c:pt>
                <c:pt idx="7">
                  <c:v>3.7037037037037033</c:v>
                </c:pt>
                <c:pt idx="8">
                  <c:v>1.8518518518518516</c:v>
                </c:pt>
                <c:pt idx="9">
                  <c:v>1.8518518518518516</c:v>
                </c:pt>
                <c:pt idx="10">
                  <c:v>5.5555555555555554</c:v>
                </c:pt>
                <c:pt idx="11">
                  <c:v>12.962962962962962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2-F536-4B50-A6BA-98855E8E591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0725647950993424"/>
          <c:y val="9.456261254905435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21938563235151162"/>
          <c:y val="0.12662153656132349"/>
          <c:w val="0.49122568012331791"/>
          <c:h val="0.84019595966793748"/>
        </c:manualLayout>
      </c:layout>
      <c:pieChart>
        <c:varyColors val="1"/>
        <c:ser>
          <c:idx val="0"/>
          <c:order val="0"/>
          <c:tx>
            <c:strRef>
              <c:f>A!$M$23</c:f>
              <c:strCache>
                <c:ptCount val="1"/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2CB-4054-B9DB-D94DD5F2A7F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52CB-4054-B9DB-D94DD5F2A7F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52CB-4054-B9DB-D94DD5F2A7F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52CB-4054-B9DB-D94DD5F2A7F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52CB-4054-B9DB-D94DD5F2A7F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52CB-4054-B9DB-D94DD5F2A7F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52CB-4054-B9DB-D94DD5F2A7F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52CB-4054-B9DB-D94DD5F2A7F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52CB-4054-B9DB-D94DD5F2A7F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52CB-4054-B9DB-D94DD5F2A7F9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52CB-4054-B9DB-D94DD5F2A7F9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52CB-4054-B9DB-D94DD5F2A7F9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52CB-4054-B9DB-D94DD5F2A7F9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52CB-4054-B9DB-D94DD5F2A7F9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D-52CB-4054-B9DB-D94DD5F2A7F9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F-52CB-4054-B9DB-D94DD5F2A7F9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1-52CB-4054-B9DB-D94DD5F2A7F9}"/>
              </c:ext>
            </c:extLst>
          </c:dPt>
          <c:dLbls>
            <c:dLbl>
              <c:idx val="0"/>
              <c:layout>
                <c:manualLayout>
                  <c:x val="2.3427983480286289E-2"/>
                  <c:y val="-2.328511260582915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2CB-4054-B9DB-D94DD5F2A7F9}"/>
                </c:ext>
              </c:extLst>
            </c:dLbl>
            <c:dLbl>
              <c:idx val="1"/>
              <c:layout>
                <c:manualLayout>
                  <c:x val="0.12452310521075972"/>
                  <c:y val="1.804396119061029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CB-4054-B9DB-D94DD5F2A7F9}"/>
                </c:ext>
              </c:extLst>
            </c:dLbl>
            <c:dLbl>
              <c:idx val="2"/>
              <c:layout>
                <c:manualLayout>
                  <c:x val="5.0928447918601828E-2"/>
                  <c:y val="8.92295045775378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CB-4054-B9DB-D94DD5F2A7F9}"/>
                </c:ext>
              </c:extLst>
            </c:dLbl>
            <c:dLbl>
              <c:idx val="3"/>
              <c:layout>
                <c:manualLayout>
                  <c:x val="4.7749022297802611E-2"/>
                  <c:y val="-6.363840448301233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CB-4054-B9DB-D94DD5F2A7F9}"/>
                </c:ext>
              </c:extLst>
            </c:dLbl>
            <c:dLbl>
              <c:idx val="4"/>
              <c:layout>
                <c:manualLayout>
                  <c:x val="2.4061810785448553E-2"/>
                  <c:y val="-1.468978064824532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CB-4054-B9DB-D94DD5F2A7F9}"/>
                </c:ext>
              </c:extLst>
            </c:dLbl>
            <c:dLbl>
              <c:idx val="5"/>
              <c:layout>
                <c:manualLayout>
                  <c:x val="5.2071966503279651E-2"/>
                  <c:y val="-7.8591210665769195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2CB-4054-B9DB-D94DD5F2A7F9}"/>
                </c:ext>
              </c:extLst>
            </c:dLbl>
            <c:dLbl>
              <c:idx val="6"/>
              <c:layout>
                <c:manualLayout>
                  <c:x val="-3.1535028175924469E-2"/>
                  <c:y val="5.0177751651029707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52CB-4054-B9DB-D94DD5F2A7F9}"/>
                </c:ext>
              </c:extLst>
            </c:dLbl>
            <c:dLbl>
              <c:idx val="7"/>
              <c:layout>
                <c:manualLayout>
                  <c:x val="-4.0288856814858262E-2"/>
                  <c:y val="-8.938586795261891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52CB-4054-B9DB-D94DD5F2A7F9}"/>
                </c:ext>
              </c:extLst>
            </c:dLbl>
            <c:dLbl>
              <c:idx val="8"/>
              <c:layout>
                <c:manualLayout>
                  <c:x val="-4.2937631888572934E-2"/>
                  <c:y val="-3.993390296759070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52CB-4054-B9DB-D94DD5F2A7F9}"/>
                </c:ext>
              </c:extLst>
            </c:dLbl>
            <c:dLbl>
              <c:idx val="9"/>
              <c:layout>
                <c:manualLayout>
                  <c:x val="-2.2974024798624353E-2"/>
                  <c:y val="-3.45726868179346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52CB-4054-B9DB-D94DD5F2A7F9}"/>
                </c:ext>
              </c:extLst>
            </c:dLbl>
            <c:dLbl>
              <c:idx val="10"/>
              <c:layout>
                <c:manualLayout>
                  <c:x val="-3.8969470921398026E-2"/>
                  <c:y val="-8.599929785398721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52CB-4054-B9DB-D94DD5F2A7F9}"/>
                </c:ext>
              </c:extLst>
            </c:dLbl>
            <c:dLbl>
              <c:idx val="11"/>
              <c:layout>
                <c:manualLayout>
                  <c:x val="-4.3161038626977483E-2"/>
                  <c:y val="-3.827849880735701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52CB-4054-B9DB-D94DD5F2A7F9}"/>
                </c:ext>
              </c:extLst>
            </c:dLbl>
            <c:dLbl>
              <c:idx val="12"/>
              <c:layout>
                <c:manualLayout>
                  <c:x val="-3.2018710909775094E-2"/>
                  <c:y val="-9.028123442183339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52CB-4054-B9DB-D94DD5F2A7F9}"/>
                </c:ext>
              </c:extLst>
            </c:dLbl>
            <c:dLbl>
              <c:idx val="13"/>
              <c:layout>
                <c:manualLayout>
                  <c:x val="-2.7372803444941477E-2"/>
                  <c:y val="-3.859159785126943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52CB-4054-B9DB-D94DD5F2A7F9}"/>
                </c:ext>
              </c:extLst>
            </c:dLbl>
            <c:dLbl>
              <c:idx val="14"/>
              <c:layout>
                <c:manualLayout>
                  <c:x val="-2.6100766442307279E-2"/>
                  <c:y val="2.571358473833893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52CB-4054-B9DB-D94DD5F2A7F9}"/>
                </c:ext>
              </c:extLst>
            </c:dLbl>
            <c:dLbl>
              <c:idx val="15"/>
              <c:layout>
                <c:manualLayout>
                  <c:x val="-6.145771705941476E-2"/>
                  <c:y val="-4.206602927494675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52CB-4054-B9DB-D94DD5F2A7F9}"/>
                </c:ext>
              </c:extLst>
            </c:dLbl>
            <c:dLbl>
              <c:idx val="16"/>
              <c:layout>
                <c:manualLayout>
                  <c:x val="-1.0284522057247426E-2"/>
                  <c:y val="-1.299863628799304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52CB-4054-B9DB-D94DD5F2A7F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A!$L$24:$L$42</c:f>
              <c:strCache>
                <c:ptCount val="17"/>
                <c:pt idx="0">
                  <c:v>Chimio</c:v>
                </c:pt>
                <c:pt idx="1">
                  <c:v>Matérnité</c:v>
                </c:pt>
                <c:pt idx="2">
                  <c:v>Pas de réponse</c:v>
                </c:pt>
                <c:pt idx="3">
                  <c:v>Urgences</c:v>
                </c:pt>
                <c:pt idx="4">
                  <c:v>Salle de naissance</c:v>
                </c:pt>
                <c:pt idx="5">
                  <c:v>Réanimation</c:v>
                </c:pt>
                <c:pt idx="6">
                  <c:v>Pool nuit</c:v>
                </c:pt>
                <c:pt idx="7">
                  <c:v>Pool  </c:v>
                </c:pt>
                <c:pt idx="8">
                  <c:v>Néonat</c:v>
                </c:pt>
                <c:pt idx="9">
                  <c:v>Pédiatrie</c:v>
                </c:pt>
                <c:pt idx="10">
                  <c:v>Médecine</c:v>
                </c:pt>
                <c:pt idx="11">
                  <c:v>Oncologie</c:v>
                </c:pt>
                <c:pt idx="12">
                  <c:v>Soins Palliatifs</c:v>
                </c:pt>
                <c:pt idx="13">
                  <c:v>Urgences Nuit</c:v>
                </c:pt>
                <c:pt idx="14">
                  <c:v>SSPI</c:v>
                </c:pt>
                <c:pt idx="15">
                  <c:v>Salle de réveil</c:v>
                </c:pt>
                <c:pt idx="16">
                  <c:v>Immuno-hémato</c:v>
                </c:pt>
              </c:strCache>
            </c:strRef>
          </c:cat>
          <c:val>
            <c:numRef>
              <c:f>A!$M$24:$M$42</c:f>
              <c:numCache>
                <c:formatCode>General</c:formatCode>
                <c:ptCount val="17"/>
                <c:pt idx="0">
                  <c:v>2</c:v>
                </c:pt>
                <c:pt idx="1">
                  <c:v>1</c:v>
                </c:pt>
                <c:pt idx="2">
                  <c:v>11</c:v>
                </c:pt>
                <c:pt idx="3">
                  <c:v>6</c:v>
                </c:pt>
                <c:pt idx="4">
                  <c:v>2</c:v>
                </c:pt>
                <c:pt idx="5">
                  <c:v>9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5</c:v>
                </c:pt>
                <c:pt idx="12">
                  <c:v>1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52CB-4054-B9DB-D94DD5F2A7F9}"/>
            </c:ext>
          </c:extLst>
        </c:ser>
        <c:ser>
          <c:idx val="1"/>
          <c:order val="1"/>
          <c:tx>
            <c:strRef>
              <c:f>A!$N$23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4-52CB-4054-B9DB-D94DD5F2A7F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6-52CB-4054-B9DB-D94DD5F2A7F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8-52CB-4054-B9DB-D94DD5F2A7F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A-52CB-4054-B9DB-D94DD5F2A7F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C-52CB-4054-B9DB-D94DD5F2A7F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E-52CB-4054-B9DB-D94DD5F2A7F9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0-52CB-4054-B9DB-D94DD5F2A7F9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2-52CB-4054-B9DB-D94DD5F2A7F9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4-52CB-4054-B9DB-D94DD5F2A7F9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6-52CB-4054-B9DB-D94DD5F2A7F9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8-52CB-4054-B9DB-D94DD5F2A7F9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A-52CB-4054-B9DB-D94DD5F2A7F9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C-52CB-4054-B9DB-D94DD5F2A7F9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E-52CB-4054-B9DB-D94DD5F2A7F9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0-52CB-4054-B9DB-D94DD5F2A7F9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2-52CB-4054-B9DB-D94DD5F2A7F9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44-52CB-4054-B9DB-D94DD5F2A7F9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A!$L$24:$L$42</c:f>
              <c:strCache>
                <c:ptCount val="17"/>
                <c:pt idx="0">
                  <c:v>Chimio</c:v>
                </c:pt>
                <c:pt idx="1">
                  <c:v>Matérnité</c:v>
                </c:pt>
                <c:pt idx="2">
                  <c:v>Pas de réponse</c:v>
                </c:pt>
                <c:pt idx="3">
                  <c:v>Urgences</c:v>
                </c:pt>
                <c:pt idx="4">
                  <c:v>Salle de naissance</c:v>
                </c:pt>
                <c:pt idx="5">
                  <c:v>Réanimation</c:v>
                </c:pt>
                <c:pt idx="6">
                  <c:v>Pool nuit</c:v>
                </c:pt>
                <c:pt idx="7">
                  <c:v>Pool  </c:v>
                </c:pt>
                <c:pt idx="8">
                  <c:v>Néonat</c:v>
                </c:pt>
                <c:pt idx="9">
                  <c:v>Pédiatrie</c:v>
                </c:pt>
                <c:pt idx="10">
                  <c:v>Médecine</c:v>
                </c:pt>
                <c:pt idx="11">
                  <c:v>Oncologie</c:v>
                </c:pt>
                <c:pt idx="12">
                  <c:v>Soins Palliatifs</c:v>
                </c:pt>
                <c:pt idx="13">
                  <c:v>Urgences Nuit</c:v>
                </c:pt>
                <c:pt idx="14">
                  <c:v>SSPI</c:v>
                </c:pt>
                <c:pt idx="15">
                  <c:v>Salle de réveil</c:v>
                </c:pt>
                <c:pt idx="16">
                  <c:v>Immuno-hémato</c:v>
                </c:pt>
              </c:strCache>
            </c:strRef>
          </c:cat>
          <c:val>
            <c:numRef>
              <c:f>A!$N$24:$N$42</c:f>
              <c:numCache>
                <c:formatCode>0.00</c:formatCode>
                <c:ptCount val="17"/>
                <c:pt idx="0">
                  <c:v>3.7037037037037033</c:v>
                </c:pt>
                <c:pt idx="1">
                  <c:v>1.8518518518518516</c:v>
                </c:pt>
                <c:pt idx="2">
                  <c:v>20.37037037037037</c:v>
                </c:pt>
                <c:pt idx="3">
                  <c:v>11.111111111111111</c:v>
                </c:pt>
                <c:pt idx="4">
                  <c:v>3.7037037037037033</c:v>
                </c:pt>
                <c:pt idx="5">
                  <c:v>16.666666666666664</c:v>
                </c:pt>
                <c:pt idx="6">
                  <c:v>3.7037037037037033</c:v>
                </c:pt>
                <c:pt idx="7">
                  <c:v>3.7037037037037033</c:v>
                </c:pt>
                <c:pt idx="8">
                  <c:v>3.7037037037037033</c:v>
                </c:pt>
                <c:pt idx="9">
                  <c:v>3.7037037037037033</c:v>
                </c:pt>
                <c:pt idx="10">
                  <c:v>3.7037037037037033</c:v>
                </c:pt>
                <c:pt idx="11">
                  <c:v>9.2592592592592595</c:v>
                </c:pt>
                <c:pt idx="12">
                  <c:v>1.8518518518518516</c:v>
                </c:pt>
                <c:pt idx="13">
                  <c:v>5.5555555555555554</c:v>
                </c:pt>
                <c:pt idx="14">
                  <c:v>3.7037037037037033</c:v>
                </c:pt>
                <c:pt idx="15">
                  <c:v>1.8518518518518516</c:v>
                </c:pt>
                <c:pt idx="16">
                  <c:v>1.8518518518518516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45-52CB-4054-B9DB-D94DD5F2A7F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70276B5-0316-4E0E-94D5-F3B919DF1A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035391A-18E3-45E6-9317-BBA52C6C41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AD1169-2336-4EAD-882E-EFA65FBC7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CCC7478-7C6B-4AFC-BF28-4AC4C2FEA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8E9B9D-A16D-4D35-BAB9-55048294C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5180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268B28-500E-4CD9-ADF6-7E4B42756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75B5D1-1118-4FE5-A242-E6C8FE8D9F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9BB2A4-7FF9-481D-B8D1-8F39E7EC91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15121B-FB9D-497D-ADE0-1C5E7812C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B25FFE4-8D39-4A39-B50E-07B8E6688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28455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6C3471-75EA-4E14-8A77-684957450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148DCE2-18B0-424E-870D-0B8CCD325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A96D92A-F208-4F25-836D-E4D60BF50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21D7E0-1D93-4EF3-A10B-7C61E11807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AD3884E-0B9C-46BE-967E-22A2846B01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67554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C63753-2B5B-4461-A455-D1EB94D165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187967-8BA6-40E2-8710-8B11A5928A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259B1CF-EF51-4366-A1CE-B54352DCF9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A0744DB-5CF7-46DE-9673-5A295B4BC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FABCDF-836F-4A1D-961D-57B7D8101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4CE8E0A-E0C2-4DFA-84A1-B9DF14496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9788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9DD18A-8A52-4486-9C60-FB54FCAD9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4A59B62-5686-4594-B8BA-65885B2F51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ABB43EE-75A9-4D3A-B1BF-5B1278B5FA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6CEB9AA-001A-4DE0-81E8-B3F5266016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5CBF2B2-322A-4E29-82E8-E840CF1BA8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D0E9944-457D-479B-B7F5-963E066B3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DF924F5-BDCA-4AFF-9712-0337E15C2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9F9EB44-FB35-4F45-96E9-C15428B43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348596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E42510-5B3B-419D-83A9-43C336044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A7A6069-F08E-43A8-B55B-20905D995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3D27352-F4E5-456F-8F89-C3D5058AD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FCF6A36-188D-4081-A0AF-670B591D0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6404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C5C8E85-04D0-4C67-9126-5D8D78E09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13289172-E0E7-4894-8441-0486844DB4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A25F39E-DDD3-4FB1-805F-AE8920FDC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5381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AB679-28DB-4EE7-AF6A-942BD8EC1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5F7FD21-897C-464C-8EA5-075413A94C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3FDA9CF-007A-40F8-82AF-5FA921DE29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A30B23E-4CD3-4F00-9B20-4EF8F140D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BAB4708-1E9C-472F-BC89-67D8B20EFB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0F8E35F-D394-446C-9EA1-82A2DDD6C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252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9BA5B6-B832-4612-9955-4E20BE67F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C5456739-6312-451A-9CD7-5D00C6099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74FE459-D8AF-4712-8D51-2769870183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B39921C-74AD-4DFF-AD52-20135DA7D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781B1AC-2915-401F-919B-41193DBF4A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6A19735-FA99-4B84-99A6-2529B4B55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4211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D4DFCAB-BC21-4E53-807A-C6FFF0B85F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A976968-D475-459F-9D10-3EDD0F956F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898E41C-CAF8-461A-9D63-14CE77619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148C652-34DF-4F86-9D74-EED4E1511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647441-4985-443C-811A-18D7BE8AC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5945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BAADB8B-65A2-4C5D-AA8B-41D5402C4E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3713683-6235-4423-93F2-EBA1811257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8D0559C-EB5D-45E4-B8AA-6623065C62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DD3EA1-D1F4-42D3-9B02-68130DDAC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AE1F4D-32CF-4B06-A267-3761E8797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4989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FBF1A61-6854-4AA8-8105-A091C1451D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9027477-FF7C-4F30-AF05-E064426F86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6539CFE-A92E-4588-B201-EB2C4216F6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7C757-318E-42F2-A671-ECAEF50BC531}" type="datetimeFigureOut">
              <a:rPr lang="fr-FR" smtClean="0"/>
              <a:t>08/09/2026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9FDB37-CB89-4FFD-9184-ED5469A37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24DB631-587D-49EE-98DA-5D1D23790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A595BA-4962-4233-BC93-3F9882CFFDF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509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S:\Institut De Formation En Soins Infirmiers\T1- Organisation interne\T1N31 Modèles\N31-01 logos - papier vague\Logo_ifsi_211x124.jpg">
            <a:extLst>
              <a:ext uri="{FF2B5EF4-FFF2-40B4-BE49-F238E27FC236}">
                <a16:creationId xmlns:a16="http://schemas.microsoft.com/office/drawing/2014/main" id="{84984D21-C0FA-4F32-8A94-AAFD1CB4805B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023" y="140795"/>
            <a:ext cx="1143000" cy="67056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D39F462-B18C-468A-B6FF-06A07557A67F}"/>
              </a:ext>
            </a:extLst>
          </p:cNvPr>
          <p:cNvSpPr/>
          <p:nvPr/>
        </p:nvSpPr>
        <p:spPr>
          <a:xfrm>
            <a:off x="3860471" y="100523"/>
            <a:ext cx="4638835" cy="3672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solidFill>
                  <a:srgbClr val="1F4E79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SONT ILS DEVENUS ? ANNEE 2026</a:t>
            </a:r>
            <a:endParaRPr lang="fr-FR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49352572-8D5B-41D7-9B68-38C2E2D0F5DF}"/>
              </a:ext>
            </a:extLst>
          </p:cNvPr>
          <p:cNvSpPr txBox="1"/>
          <p:nvPr/>
        </p:nvSpPr>
        <p:spPr>
          <a:xfrm>
            <a:off x="4941115" y="456703"/>
            <a:ext cx="3447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ETABLISSEMENTS</a:t>
            </a:r>
          </a:p>
        </p:txBody>
      </p:sp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FDB92AC4-EB7E-40D5-9AF8-D0DBFE5507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21535769"/>
              </p:ext>
            </p:extLst>
          </p:nvPr>
        </p:nvGraphicFramePr>
        <p:xfrm>
          <a:off x="1143001" y="1182215"/>
          <a:ext cx="10676466" cy="5528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82726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S:\Institut De Formation En Soins Infirmiers\T1- Organisation interne\T1N31 Modèles\N31-01 logos - papier vague\Logo_ifsi_211x124.jpg">
            <a:extLst>
              <a:ext uri="{FF2B5EF4-FFF2-40B4-BE49-F238E27FC236}">
                <a16:creationId xmlns:a16="http://schemas.microsoft.com/office/drawing/2014/main" id="{3F802F9C-DE47-48CC-86EF-725F28100A6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" y="169544"/>
            <a:ext cx="1143000" cy="6705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A35B78B7-F26F-4B84-8B5E-9FA19C323D2C}"/>
              </a:ext>
            </a:extLst>
          </p:cNvPr>
          <p:cNvSpPr txBox="1"/>
          <p:nvPr/>
        </p:nvSpPr>
        <p:spPr>
          <a:xfrm>
            <a:off x="4832059" y="276837"/>
            <a:ext cx="49159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TYPOLOGIES DE SERVICE</a:t>
            </a:r>
          </a:p>
        </p:txBody>
      </p:sp>
      <p:graphicFrame>
        <p:nvGraphicFramePr>
          <p:cNvPr id="5" name="Graphique 4">
            <a:extLst>
              <a:ext uri="{FF2B5EF4-FFF2-40B4-BE49-F238E27FC236}">
                <a16:creationId xmlns:a16="http://schemas.microsoft.com/office/drawing/2014/main" id="{AF9683C5-AF3D-42EB-A09A-4392E4F86E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163654"/>
              </p:ext>
            </p:extLst>
          </p:nvPr>
        </p:nvGraphicFramePr>
        <p:xfrm>
          <a:off x="838200" y="1007532"/>
          <a:ext cx="10998199" cy="57825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0857926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99</Words>
  <Application>Microsoft Office PowerPoint</Application>
  <PresentationFormat>Grand écran</PresentationFormat>
  <Paragraphs>32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Malherbe Geraldine</dc:creator>
  <cp:lastModifiedBy>Malherbe Geraldine</cp:lastModifiedBy>
  <cp:revision>8</cp:revision>
  <cp:lastPrinted>2026-09-08T08:59:47Z</cp:lastPrinted>
  <dcterms:created xsi:type="dcterms:W3CDTF">2025-07-17T14:36:33Z</dcterms:created>
  <dcterms:modified xsi:type="dcterms:W3CDTF">2026-09-08T09:33:06Z</dcterms:modified>
</cp:coreProperties>
</file>